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26"/>
  </p:notesMasterIdLst>
  <p:sldIdLst>
    <p:sldId id="256" r:id="rId3"/>
    <p:sldId id="257" r:id="rId4"/>
    <p:sldId id="259" r:id="rId5"/>
    <p:sldId id="260" r:id="rId6"/>
    <p:sldId id="261" r:id="rId7"/>
    <p:sldId id="262" r:id="rId8"/>
    <p:sldId id="263" r:id="rId9"/>
    <p:sldId id="264" r:id="rId10"/>
    <p:sldId id="266" r:id="rId11"/>
    <p:sldId id="270" r:id="rId12"/>
    <p:sldId id="268" r:id="rId13"/>
    <p:sldId id="269" r:id="rId14"/>
    <p:sldId id="271" r:id="rId15"/>
    <p:sldId id="272" r:id="rId16"/>
    <p:sldId id="273" r:id="rId17"/>
    <p:sldId id="274" r:id="rId18"/>
    <p:sldId id="275" r:id="rId19"/>
    <p:sldId id="276" r:id="rId20"/>
    <p:sldId id="277" r:id="rId21"/>
    <p:sldId id="279" r:id="rId22"/>
    <p:sldId id="280" r:id="rId23"/>
    <p:sldId id="282" r:id="rId24"/>
    <p:sldId id="283"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p:restoredTop sz="75489" autoAdjust="0"/>
  </p:normalViewPr>
  <p:slideViewPr>
    <p:cSldViewPr snapToGrid="0" snapToObjects="1">
      <p:cViewPr varScale="1">
        <p:scale>
          <a:sx n="55" d="100"/>
          <a:sy n="55" d="100"/>
        </p:scale>
        <p:origin x="1476" y="-6"/>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10-9-2018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a:t>
            </a:fld>
            <a:endParaRPr lang="nl-NL"/>
          </a:p>
        </p:txBody>
      </p:sp>
    </p:spTree>
    <p:extLst>
      <p:ext uri="{BB962C8B-B14F-4D97-AF65-F5344CB8AC3E}">
        <p14:creationId xmlns:p14="http://schemas.microsoft.com/office/powerpoint/2010/main" val="136971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Eelt:</a:t>
            </a:r>
            <a:r>
              <a:rPr lang="nl-NL" baseline="0" dirty="0" smtClean="0"/>
              <a:t> cellen worden sneller gevormd dan dat ze afsterven</a:t>
            </a:r>
          </a:p>
          <a:p>
            <a:r>
              <a:rPr lang="nl-NL" baseline="0" dirty="0" smtClean="0"/>
              <a:t>Bij honden duurt het </a:t>
            </a:r>
            <a:r>
              <a:rPr lang="nl-NL" baseline="0" dirty="0" err="1" smtClean="0"/>
              <a:t>ong</a:t>
            </a:r>
            <a:r>
              <a:rPr lang="nl-NL" baseline="0" dirty="0" smtClean="0"/>
              <a:t> 20 dagen voordat een nieuwe cel uit de kiemlaag de hoornlaag bereikt en afsterft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5</a:t>
            </a:fld>
            <a:endParaRPr lang="nl-NL"/>
          </a:p>
        </p:txBody>
      </p:sp>
    </p:spTree>
    <p:extLst>
      <p:ext uri="{BB962C8B-B14F-4D97-AF65-F5344CB8AC3E}">
        <p14:creationId xmlns:p14="http://schemas.microsoft.com/office/powerpoint/2010/main" val="389084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10</a:t>
            </a:fld>
            <a:endParaRPr lang="nl-NL"/>
          </a:p>
        </p:txBody>
      </p:sp>
    </p:spTree>
    <p:extLst>
      <p:ext uri="{BB962C8B-B14F-4D97-AF65-F5344CB8AC3E}">
        <p14:creationId xmlns:p14="http://schemas.microsoft.com/office/powerpoint/2010/main" val="309468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11</a:t>
            </a:fld>
            <a:endParaRPr lang="nl-NL"/>
          </a:p>
        </p:txBody>
      </p:sp>
    </p:spTree>
    <p:extLst>
      <p:ext uri="{BB962C8B-B14F-4D97-AF65-F5344CB8AC3E}">
        <p14:creationId xmlns:p14="http://schemas.microsoft.com/office/powerpoint/2010/main" val="426913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Zweetklieren</a:t>
            </a:r>
            <a:r>
              <a:rPr lang="nl-NL" dirty="0" smtClean="0"/>
              <a:t> liggen in de lederhuid</a:t>
            </a:r>
            <a:r>
              <a:rPr lang="nl-NL" baseline="0" dirty="0" smtClean="0"/>
              <a:t> en eindigt boven op de hoornlaag van de opperhuid. De zweetklieren vormen zweet. Op de huid verdampt het water waardoor warmte aan het lichaam onttrokken wordt. </a:t>
            </a:r>
          </a:p>
          <a:p>
            <a:r>
              <a:rPr lang="nl-NL" baseline="0" dirty="0" smtClean="0"/>
              <a:t>Honden en katten hebben zweetklieren over hun hele lichaam, maar alleen  zweetklieren in de voetzolen spelen een rol bij de regeling van de lichaamstemperatuur. Verder mengt het met talg uit de talgklieren.</a:t>
            </a:r>
          </a:p>
          <a:p>
            <a:endParaRPr lang="nl-NL" baseline="0" dirty="0" smtClean="0"/>
          </a:p>
          <a:p>
            <a:r>
              <a:rPr lang="nl-NL" b="1" baseline="0" dirty="0" smtClean="0"/>
              <a:t>Talgklieren </a:t>
            </a:r>
            <a:r>
              <a:rPr lang="nl-NL" b="0" baseline="0" dirty="0" smtClean="0"/>
              <a:t>monden uit in haarzakjes. Onder invloed van hormonen produceren ze talg. Extra bescherming tegen micro-organismen en speelt een rol bij geurcommunicatie en herkenning van soortgenoten.  Bovendien is talg vet, waardoor talg de huid soepel houdt en waterafstotende laag op de haren vormt. </a:t>
            </a:r>
          </a:p>
          <a:p>
            <a:endParaRPr lang="nl-NL" b="0" baseline="0" dirty="0" smtClean="0"/>
          </a:p>
          <a:p>
            <a:r>
              <a:rPr lang="nl-NL" b="1" baseline="0" dirty="0" smtClean="0"/>
              <a:t>Staartklier/ vioolklier</a:t>
            </a:r>
            <a:r>
              <a:rPr lang="nl-NL" b="0" baseline="0" dirty="0" smtClean="0"/>
              <a:t> boven op staart van honden en katten. Extra veel zweetklieren en zweetklieren. Sterke herkenningsgeur. </a:t>
            </a:r>
          </a:p>
          <a:p>
            <a:endParaRPr lang="nl-NL" b="0" baseline="0" dirty="0" smtClean="0"/>
          </a:p>
          <a:p>
            <a:r>
              <a:rPr lang="nl-NL" b="1" baseline="0" dirty="0" smtClean="0"/>
              <a:t>Anaalklieren</a:t>
            </a:r>
            <a:r>
              <a:rPr lang="nl-NL" b="0" baseline="0" dirty="0" smtClean="0"/>
              <a:t> worden leeggedrukt bij het passeren van de ontlasting, voor het afbakenen van het territorium. </a:t>
            </a:r>
          </a:p>
          <a:p>
            <a:endParaRPr lang="nl-NL" b="0" baseline="0" dirty="0" smtClean="0"/>
          </a:p>
          <a:p>
            <a:r>
              <a:rPr lang="nl-NL" b="1" baseline="0" dirty="0" err="1" smtClean="0"/>
              <a:t>Circumanaalklieren</a:t>
            </a:r>
            <a:r>
              <a:rPr lang="nl-NL" b="0" baseline="0" dirty="0" smtClean="0"/>
              <a:t> groot uitgevallen talgklieren, rondom anus in het onbehaarde deel van de huid. Houdt de huid soepel en zacht. </a:t>
            </a:r>
          </a:p>
          <a:p>
            <a:endParaRPr lang="nl-NL" b="0" baseline="0" dirty="0" smtClean="0"/>
          </a:p>
          <a:p>
            <a:r>
              <a:rPr lang="nl-NL" b="1" baseline="0" dirty="0" smtClean="0"/>
              <a:t>Melkklieren</a:t>
            </a:r>
            <a:r>
              <a:rPr lang="nl-NL" b="0" baseline="0" dirty="0" smtClean="0"/>
              <a:t> monden uit in de tepel. Aan het eind van deze kanaaltjes liggen cellen die melk produceren. Tepels zijn zowel aanwezig bij mannelijke als vrouwelijke dieren, bij mannelijke dieren ontwikkelen ze zich niet. </a:t>
            </a:r>
            <a:endParaRPr lang="nl-NL" b="1" baseline="0" dirty="0" smtClean="0"/>
          </a:p>
          <a:p>
            <a:endParaRPr lang="nl-NL" baseline="0" dirty="0" smtClean="0"/>
          </a:p>
          <a:p>
            <a:r>
              <a:rPr lang="nl-NL" b="1" baseline="0" dirty="0" smtClean="0"/>
              <a:t>Slijmklieren</a:t>
            </a:r>
            <a:r>
              <a:rPr lang="nl-NL" b="0" baseline="0" dirty="0" smtClean="0"/>
              <a:t> bij vissen en amfibieën produceren een slijm, dat uitdroging tegengaat en hen verdedigt tegen bacteriën, schimmels en vijanden. </a:t>
            </a:r>
          </a:p>
          <a:p>
            <a:endParaRPr lang="nl-NL" b="0" baseline="0" dirty="0" smtClean="0"/>
          </a:p>
          <a:p>
            <a:r>
              <a:rPr lang="nl-NL" b="1" baseline="0" dirty="0" smtClean="0"/>
              <a:t>Stuitklier</a:t>
            </a:r>
            <a:r>
              <a:rPr lang="nl-NL" b="0" baseline="0" dirty="0" smtClean="0"/>
              <a:t> bij vogels produceert vet, dat het verenkleed waterafstotend en soepel maakt. Het vet houdt bacteriën tegen en door de geur weert het roofdieren af. Bij sommige vogelsoorten geeft het vet kleur aan de veren. Niet alle vogels hebben een stuitklier. </a:t>
            </a:r>
          </a:p>
          <a:p>
            <a:endParaRPr lang="nl-NL" b="0" baseline="0" dirty="0" smtClean="0"/>
          </a:p>
          <a:p>
            <a:r>
              <a:rPr lang="nl-NL" b="1" baseline="0" dirty="0" smtClean="0"/>
              <a:t>Geur- of reukklieren</a:t>
            </a:r>
            <a:r>
              <a:rPr lang="nl-NL" b="0" baseline="0" dirty="0" smtClean="0"/>
              <a:t> bij veel knaagdieren. Cavia 1 cm boven anus, gerbil midden van de buik Syrische hamster ter hoogte van de flanken</a:t>
            </a:r>
          </a:p>
          <a:p>
            <a:endParaRPr lang="nl-NL" b="0" baseline="0" dirty="0" smtClean="0"/>
          </a:p>
          <a:p>
            <a:endParaRPr lang="nl-NL" b="1" baseline="0" dirty="0" smtClean="0"/>
          </a:p>
          <a:p>
            <a:endParaRPr lang="nl-NL" b="1" baseline="0"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12</a:t>
            </a:fld>
            <a:endParaRPr lang="nl-NL"/>
          </a:p>
        </p:txBody>
      </p:sp>
    </p:spTree>
    <p:extLst>
      <p:ext uri="{BB962C8B-B14F-4D97-AF65-F5344CB8AC3E}">
        <p14:creationId xmlns:p14="http://schemas.microsoft.com/office/powerpoint/2010/main" val="1646018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593796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10-9-2018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10-9-2018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586814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10-9-2018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73C2C0E-B441-429A-A2E5-A434B4231498}" type="datetimeFigureOut">
              <a:rPr lang="nl-NL" smtClean="0"/>
              <a:t>10-9-2018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73C2C0E-B441-429A-A2E5-A434B4231498}" type="datetimeFigureOut">
              <a:rPr lang="nl-NL" smtClean="0"/>
              <a:t>10-9-2018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10-9-2018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FA54-F40C-8041-B70B-973F0B56D9B8}" type="datetimeFigureOut">
              <a:rPr lang="nl-NL" smtClean="0"/>
              <a:t>10-9-2018</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2C79-C462-234E-A35C-93AED18ADBCE}" type="slidenum">
              <a:rPr lang="nl-NL" smtClean="0"/>
              <a:t>‹nr.›</a:t>
            </a:fld>
            <a:endParaRPr lang="nl-NL"/>
          </a:p>
        </p:txBody>
      </p:sp>
    </p:spTree>
    <p:extLst>
      <p:ext uri="{BB962C8B-B14F-4D97-AF65-F5344CB8AC3E}">
        <p14:creationId xmlns:p14="http://schemas.microsoft.com/office/powerpoint/2010/main" val="7812404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10-9-2018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B-280ES4iL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1886384"/>
          </a:xfrm>
        </p:spPr>
        <p:txBody>
          <a:bodyPr>
            <a:normAutofit fontScale="90000"/>
          </a:bodyPr>
          <a:lstStyle/>
          <a:p>
            <a:r>
              <a:rPr lang="nl-NL" sz="4000" dirty="0" smtClean="0">
                <a:solidFill>
                  <a:schemeClr val="tx1"/>
                </a:solidFill>
              </a:rPr>
              <a:t>Module</a:t>
            </a:r>
            <a:r>
              <a:rPr lang="nl-NL" dirty="0" smtClean="0"/>
              <a:t/>
            </a:r>
            <a:br>
              <a:rPr lang="nl-NL" dirty="0" smtClean="0"/>
            </a:br>
            <a:r>
              <a:rPr lang="nl-NL" dirty="0" smtClean="0"/>
              <a:t>Anatomie en fysiologie</a:t>
            </a:r>
            <a:endParaRPr lang="nl-NL" dirty="0"/>
          </a:p>
        </p:txBody>
      </p:sp>
      <p:sp>
        <p:nvSpPr>
          <p:cNvPr id="3" name="Ondertitel 2"/>
          <p:cNvSpPr>
            <a:spLocks noGrp="1"/>
          </p:cNvSpPr>
          <p:nvPr>
            <p:ph type="subTitle" idx="1"/>
          </p:nvPr>
        </p:nvSpPr>
        <p:spPr/>
        <p:txBody>
          <a:bodyPr/>
          <a:lstStyle/>
          <a:p>
            <a:endParaRPr lang="nl-NL" dirty="0" smtClean="0"/>
          </a:p>
          <a:p>
            <a:r>
              <a:rPr lang="nl-NL" dirty="0" smtClean="0"/>
              <a:t>Hoofdstuk 1.</a:t>
            </a:r>
            <a:endParaRPr lang="nl-NL" dirty="0"/>
          </a:p>
          <a:p>
            <a:r>
              <a:rPr lang="nl-NL" sz="3600" b="1" dirty="0" smtClean="0"/>
              <a:t>De huid </a:t>
            </a:r>
            <a:endParaRPr lang="nl-NL" sz="3600" b="1" dirty="0"/>
          </a:p>
        </p:txBody>
      </p:sp>
    </p:spTree>
    <p:extLst>
      <p:ext uri="{BB962C8B-B14F-4D97-AF65-F5344CB8AC3E}">
        <p14:creationId xmlns:p14="http://schemas.microsoft.com/office/powerpoint/2010/main" val="195827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36476"/>
          </a:xfrm>
        </p:spPr>
        <p:txBody>
          <a:bodyPr>
            <a:normAutofit/>
          </a:bodyPr>
          <a:lstStyle/>
          <a:p>
            <a:r>
              <a:rPr lang="nl-NL" sz="4000" dirty="0"/>
              <a:t>1.4 Overige structuren</a:t>
            </a:r>
          </a:p>
        </p:txBody>
      </p:sp>
      <p:sp>
        <p:nvSpPr>
          <p:cNvPr id="3" name="Tijdelijke aanduiding voor inhoud 2"/>
          <p:cNvSpPr>
            <a:spLocks noGrp="1"/>
          </p:cNvSpPr>
          <p:nvPr>
            <p:ph idx="1"/>
          </p:nvPr>
        </p:nvSpPr>
        <p:spPr>
          <a:xfrm>
            <a:off x="838200" y="1346654"/>
            <a:ext cx="10515600" cy="4351338"/>
          </a:xfrm>
        </p:spPr>
        <p:txBody>
          <a:bodyPr>
            <a:normAutofit/>
          </a:bodyPr>
          <a:lstStyle/>
          <a:p>
            <a:pPr marL="0" indent="0">
              <a:buNone/>
            </a:pPr>
            <a:r>
              <a:rPr lang="nl-NL" b="1" dirty="0" smtClean="0"/>
              <a:t>Klauwtjes en hoeven</a:t>
            </a:r>
          </a:p>
          <a:p>
            <a:r>
              <a:rPr lang="nl-NL" dirty="0" smtClean="0"/>
              <a:t>Klauwtjes </a:t>
            </a:r>
            <a:r>
              <a:rPr lang="nl-NL" dirty="0"/>
              <a:t>= </a:t>
            </a:r>
            <a:r>
              <a:rPr lang="nl-NL" dirty="0" smtClean="0"/>
              <a:t>herkauwers, hoeven </a:t>
            </a:r>
            <a:r>
              <a:rPr lang="nl-NL" dirty="0"/>
              <a:t>= paarden</a:t>
            </a:r>
          </a:p>
          <a:p>
            <a:r>
              <a:rPr lang="nl-NL" dirty="0"/>
              <a:t>Kroonrand is de overgang tussen de huid en de klauwen/hoeven</a:t>
            </a:r>
          </a:p>
          <a:p>
            <a:r>
              <a:rPr lang="nl-NL" dirty="0"/>
              <a:t>Hoornwand is de harde </a:t>
            </a:r>
            <a:r>
              <a:rPr lang="nl-NL" dirty="0" err="1"/>
              <a:t>buitenlaag</a:t>
            </a:r>
            <a:r>
              <a:rPr lang="nl-NL" dirty="0"/>
              <a:t>. Deze beschermt de onderliggende lederhuid</a:t>
            </a:r>
          </a:p>
          <a:p>
            <a:r>
              <a:rPr lang="nl-NL" dirty="0"/>
              <a:t>Zool is de onderkant van de klauwen/hoeven. Geeft een egale ondersteuning van de lederhuid</a:t>
            </a:r>
          </a:p>
          <a:p>
            <a:r>
              <a:rPr lang="nl-NL" dirty="0"/>
              <a:t>Hoorn blijft groeien en slijt in de natuur vanzelf</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pic>
        <p:nvPicPr>
          <p:cNvPr id="6" name="Tijdelijke aanduiding voor inhoud 3"/>
          <p:cNvPicPr>
            <a:picLocks noChangeAspect="1"/>
          </p:cNvPicPr>
          <p:nvPr/>
        </p:nvPicPr>
        <p:blipFill rotWithShape="1">
          <a:blip r:embed="rId3"/>
          <a:srcRect l="55049" t="27873" r="9402" b="26482"/>
          <a:stretch/>
        </p:blipFill>
        <p:spPr>
          <a:xfrm>
            <a:off x="4322745" y="1346654"/>
            <a:ext cx="6773333" cy="4889624"/>
          </a:xfrm>
          <a:prstGeom prst="rect">
            <a:avLst/>
          </a:prstGeom>
        </p:spPr>
      </p:pic>
    </p:spTree>
    <p:extLst>
      <p:ext uri="{BB962C8B-B14F-4D97-AF65-F5344CB8AC3E}">
        <p14:creationId xmlns:p14="http://schemas.microsoft.com/office/powerpoint/2010/main" val="626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39561"/>
          </a:xfrm>
        </p:spPr>
        <p:txBody>
          <a:bodyPr>
            <a:normAutofit/>
          </a:bodyPr>
          <a:lstStyle/>
          <a:p>
            <a:r>
              <a:rPr lang="nl-NL" sz="4000" dirty="0" smtClean="0"/>
              <a:t>1.5 Klieren</a:t>
            </a:r>
            <a:endParaRPr lang="nl-NL" sz="4000" dirty="0"/>
          </a:p>
        </p:txBody>
      </p:sp>
      <p:sp>
        <p:nvSpPr>
          <p:cNvPr id="3" name="Tijdelijke aanduiding voor inhoud 2"/>
          <p:cNvSpPr>
            <a:spLocks noGrp="1"/>
          </p:cNvSpPr>
          <p:nvPr>
            <p:ph idx="1"/>
          </p:nvPr>
        </p:nvSpPr>
        <p:spPr>
          <a:xfrm>
            <a:off x="957942" y="1375683"/>
            <a:ext cx="10294257" cy="4351338"/>
          </a:xfrm>
        </p:spPr>
        <p:txBody>
          <a:bodyPr>
            <a:normAutofit lnSpcReduction="10000"/>
          </a:bodyPr>
          <a:lstStyle/>
          <a:p>
            <a:pPr marL="0" indent="0">
              <a:buNone/>
            </a:pPr>
            <a:r>
              <a:rPr lang="nl-NL" dirty="0"/>
              <a:t>Een klier is een orgaan dat bepaalde stoffen produceert of transporteert</a:t>
            </a:r>
            <a:r>
              <a:rPr lang="nl-NL" dirty="0" smtClean="0"/>
              <a:t>.</a:t>
            </a:r>
          </a:p>
          <a:p>
            <a:pPr marL="0" indent="0">
              <a:buNone/>
            </a:pPr>
            <a:endParaRPr lang="nl-NL" dirty="0"/>
          </a:p>
          <a:p>
            <a:r>
              <a:rPr lang="nl-NL" dirty="0"/>
              <a:t>Zweetklieren</a:t>
            </a:r>
          </a:p>
          <a:p>
            <a:r>
              <a:rPr lang="nl-NL" dirty="0"/>
              <a:t>Talgklieren</a:t>
            </a:r>
          </a:p>
          <a:p>
            <a:r>
              <a:rPr lang="nl-NL" dirty="0"/>
              <a:t>Staartklieren</a:t>
            </a:r>
          </a:p>
          <a:p>
            <a:r>
              <a:rPr lang="nl-NL" dirty="0"/>
              <a:t>Anaalklieren</a:t>
            </a:r>
          </a:p>
          <a:p>
            <a:r>
              <a:rPr lang="nl-NL" dirty="0" err="1"/>
              <a:t>Circumanaalklieren</a:t>
            </a:r>
            <a:endParaRPr lang="nl-NL" dirty="0"/>
          </a:p>
          <a:p>
            <a:r>
              <a:rPr lang="nl-NL" dirty="0"/>
              <a:t>Melkklieren </a:t>
            </a:r>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1904016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84704"/>
          </a:xfrm>
        </p:spPr>
        <p:txBody>
          <a:bodyPr>
            <a:normAutofit/>
          </a:bodyPr>
          <a:lstStyle/>
          <a:p>
            <a:r>
              <a:rPr lang="nl-NL" sz="4000" dirty="0"/>
              <a:t>1.5 Klieren</a:t>
            </a:r>
          </a:p>
        </p:txBody>
      </p:sp>
      <p:sp>
        <p:nvSpPr>
          <p:cNvPr id="3" name="Tijdelijke aanduiding voor inhoud 2"/>
          <p:cNvSpPr>
            <a:spLocks noGrp="1"/>
          </p:cNvSpPr>
          <p:nvPr>
            <p:ph idx="1"/>
          </p:nvPr>
        </p:nvSpPr>
        <p:spPr/>
        <p:txBody>
          <a:bodyPr/>
          <a:lstStyle/>
          <a:p>
            <a:pPr marL="0" indent="0">
              <a:buNone/>
            </a:pPr>
            <a:r>
              <a:rPr lang="nl-NL" b="1" dirty="0" smtClean="0"/>
              <a:t>Opdracht</a:t>
            </a:r>
          </a:p>
          <a:p>
            <a:pPr marL="0" indent="0">
              <a:buNone/>
            </a:pPr>
            <a:endParaRPr lang="nl-NL" b="1" dirty="0" smtClean="0"/>
          </a:p>
          <a:p>
            <a:r>
              <a:rPr lang="nl-NL" dirty="0"/>
              <a:t>Verdeel alle ‘klieren’ met de klas. </a:t>
            </a:r>
          </a:p>
          <a:p>
            <a:r>
              <a:rPr lang="nl-NL" dirty="0"/>
              <a:t>Zoek in groepjes uit wat ze doen en waar ze zitten</a:t>
            </a:r>
          </a:p>
          <a:p>
            <a:r>
              <a:rPr lang="nl-NL" dirty="0"/>
              <a:t>Vertel aan de anderen</a:t>
            </a:r>
          </a:p>
          <a:p>
            <a:r>
              <a:rPr lang="nl-NL" dirty="0"/>
              <a:t>Gebruik het bord</a:t>
            </a:r>
          </a:p>
          <a:p>
            <a:pPr marL="0" indent="0">
              <a:buNone/>
            </a:pPr>
            <a:endParaRPr lang="nl-NL" b="1"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312894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1.6 Haren, schubben en veren</a:t>
            </a:r>
            <a:endParaRPr lang="nl-NL" sz="4000" dirty="0"/>
          </a:p>
        </p:txBody>
      </p:sp>
      <p:sp>
        <p:nvSpPr>
          <p:cNvPr id="3" name="Tijdelijke aanduiding voor inhoud 2"/>
          <p:cNvSpPr>
            <a:spLocks noGrp="1"/>
          </p:cNvSpPr>
          <p:nvPr>
            <p:ph idx="1"/>
          </p:nvPr>
        </p:nvSpPr>
        <p:spPr>
          <a:xfrm>
            <a:off x="972456" y="1825625"/>
            <a:ext cx="10381343" cy="4351338"/>
          </a:xfrm>
        </p:spPr>
        <p:txBody>
          <a:bodyPr/>
          <a:lstStyle/>
          <a:p>
            <a:pPr marL="0" indent="0">
              <a:buNone/>
            </a:pPr>
            <a:r>
              <a:rPr lang="nl-NL" b="1" dirty="0" smtClean="0"/>
              <a:t>Huidbedekking</a:t>
            </a:r>
          </a:p>
          <a:p>
            <a:pPr marL="0" indent="0">
              <a:buNone/>
            </a:pPr>
            <a:endParaRPr lang="nl-NL" b="1" dirty="0"/>
          </a:p>
          <a:p>
            <a:r>
              <a:rPr lang="nl-NL" dirty="0"/>
              <a:t>Dieren zijn zelden kaal</a:t>
            </a:r>
          </a:p>
          <a:p>
            <a:r>
              <a:rPr lang="nl-NL" dirty="0"/>
              <a:t>Walvissen en dolfijnen uitzondering</a:t>
            </a:r>
          </a:p>
          <a:p>
            <a:r>
              <a:rPr lang="nl-NL" dirty="0" smtClean="0"/>
              <a:t>I.p.v. </a:t>
            </a:r>
            <a:r>
              <a:rPr lang="nl-NL" dirty="0"/>
              <a:t>haren kan schubben of veren</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3099866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25046"/>
          </a:xfrm>
        </p:spPr>
        <p:txBody>
          <a:bodyPr>
            <a:normAutofit/>
          </a:bodyPr>
          <a:lstStyle/>
          <a:p>
            <a:r>
              <a:rPr lang="nl-NL" sz="4000" dirty="0" smtClean="0"/>
              <a:t>1.6 Haren</a:t>
            </a:r>
            <a:r>
              <a:rPr lang="nl-NL" sz="4000" dirty="0"/>
              <a:t>, schubben en veren</a:t>
            </a:r>
          </a:p>
        </p:txBody>
      </p:sp>
      <p:sp>
        <p:nvSpPr>
          <p:cNvPr id="3" name="Tijdelijke aanduiding voor inhoud 2"/>
          <p:cNvSpPr>
            <a:spLocks noGrp="1"/>
          </p:cNvSpPr>
          <p:nvPr>
            <p:ph idx="1"/>
          </p:nvPr>
        </p:nvSpPr>
        <p:spPr>
          <a:xfrm>
            <a:off x="968828" y="1462768"/>
            <a:ext cx="6709229" cy="4351338"/>
          </a:xfrm>
        </p:spPr>
        <p:txBody>
          <a:bodyPr/>
          <a:lstStyle/>
          <a:p>
            <a:pPr marL="0" indent="0">
              <a:buNone/>
            </a:pPr>
            <a:r>
              <a:rPr lang="nl-NL" b="1" dirty="0" smtClean="0"/>
              <a:t>Haren</a:t>
            </a:r>
          </a:p>
          <a:p>
            <a:pPr marL="0" indent="0">
              <a:buNone/>
            </a:pPr>
            <a:endParaRPr lang="nl-NL" b="1" dirty="0" smtClean="0"/>
          </a:p>
          <a:p>
            <a:r>
              <a:rPr lang="nl-NL" dirty="0"/>
              <a:t>Aan haar zit een spiertje</a:t>
            </a:r>
          </a:p>
          <a:p>
            <a:r>
              <a:rPr lang="nl-NL" dirty="0"/>
              <a:t>Als deze samentrekt dan gaat het haar rechtop staan </a:t>
            </a:r>
            <a:r>
              <a:rPr lang="nl-NL" dirty="0">
                <a:sym typeface="Wingdings" panose="05000000000000000000" pitchFamily="2" charset="2"/>
              </a:rPr>
              <a:t> vacht wordt dikker  beter warmte vasthouden</a:t>
            </a:r>
          </a:p>
          <a:p>
            <a:r>
              <a:rPr lang="nl-NL" dirty="0">
                <a:sym typeface="Wingdings" panose="05000000000000000000" pitchFamily="2" charset="2"/>
              </a:rPr>
              <a:t>Biedt bescherming tegen trauma</a:t>
            </a:r>
          </a:p>
          <a:p>
            <a:r>
              <a:rPr lang="nl-NL" dirty="0">
                <a:sym typeface="Wingdings" panose="05000000000000000000" pitchFamily="2" charset="2"/>
              </a:rPr>
              <a:t>Geeft dreigend effect bij bijvoorbeeld honden en katten</a:t>
            </a:r>
            <a:endParaRPr lang="nl-NL" dirty="0"/>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pic>
        <p:nvPicPr>
          <p:cNvPr id="6" name="Afbeelding 5"/>
          <p:cNvPicPr>
            <a:picLocks noChangeAspect="1"/>
          </p:cNvPicPr>
          <p:nvPr/>
        </p:nvPicPr>
        <p:blipFill rotWithShape="1">
          <a:blip r:embed="rId2"/>
          <a:srcRect l="55271" t="28606" r="9590" b="25527"/>
          <a:stretch/>
        </p:blipFill>
        <p:spPr>
          <a:xfrm>
            <a:off x="7658904" y="1462767"/>
            <a:ext cx="4296030" cy="3152775"/>
          </a:xfrm>
          <a:prstGeom prst="rect">
            <a:avLst/>
          </a:prstGeom>
        </p:spPr>
      </p:pic>
    </p:spTree>
    <p:extLst>
      <p:ext uri="{BB962C8B-B14F-4D97-AF65-F5344CB8AC3E}">
        <p14:creationId xmlns:p14="http://schemas.microsoft.com/office/powerpoint/2010/main" val="36999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1.6 Haren, schubben en veren</a:t>
            </a:r>
          </a:p>
        </p:txBody>
      </p:sp>
      <p:sp>
        <p:nvSpPr>
          <p:cNvPr id="3" name="Tijdelijke aanduiding voor inhoud 2"/>
          <p:cNvSpPr>
            <a:spLocks noGrp="1"/>
          </p:cNvSpPr>
          <p:nvPr>
            <p:ph idx="1"/>
          </p:nvPr>
        </p:nvSpPr>
        <p:spPr>
          <a:xfrm>
            <a:off x="986970" y="1825624"/>
            <a:ext cx="10366829" cy="4530725"/>
          </a:xfrm>
        </p:spPr>
        <p:txBody>
          <a:bodyPr>
            <a:normAutofit fontScale="92500" lnSpcReduction="10000"/>
          </a:bodyPr>
          <a:lstStyle/>
          <a:p>
            <a:pPr marL="0" indent="0">
              <a:buNone/>
            </a:pPr>
            <a:r>
              <a:rPr lang="nl-NL" b="1" dirty="0"/>
              <a:t>Drie soorten </a:t>
            </a:r>
            <a:r>
              <a:rPr lang="nl-NL" b="1" dirty="0" smtClean="0"/>
              <a:t>haren</a:t>
            </a:r>
          </a:p>
          <a:p>
            <a:pPr marL="0" indent="0">
              <a:buNone/>
            </a:pPr>
            <a:endParaRPr lang="nl-NL" b="1" dirty="0"/>
          </a:p>
          <a:p>
            <a:pPr marL="514350" indent="-514350">
              <a:buFont typeface="+mj-lt"/>
              <a:buAutoNum type="arabicPeriod"/>
            </a:pPr>
            <a:r>
              <a:rPr lang="nl-NL" dirty="0"/>
              <a:t>Primaire haren (</a:t>
            </a:r>
            <a:r>
              <a:rPr lang="nl-NL" dirty="0" err="1"/>
              <a:t>bovenvacht</a:t>
            </a:r>
            <a:r>
              <a:rPr lang="nl-NL" dirty="0"/>
              <a:t>)</a:t>
            </a:r>
          </a:p>
          <a:p>
            <a:pPr marL="914400" lvl="1" indent="-514350">
              <a:buFont typeface="+mj-lt"/>
              <a:buAutoNum type="alphaLcParenR"/>
            </a:pPr>
            <a:r>
              <a:rPr lang="nl-NL" dirty="0"/>
              <a:t>Ronde haren</a:t>
            </a:r>
          </a:p>
          <a:p>
            <a:pPr marL="914400" lvl="1" indent="-514350">
              <a:buFont typeface="+mj-lt"/>
              <a:buAutoNum type="alphaLcParenR"/>
            </a:pPr>
            <a:r>
              <a:rPr lang="nl-NL" dirty="0"/>
              <a:t>Voornamelijk voor communicatie en bescherming tegen trauma</a:t>
            </a:r>
          </a:p>
          <a:p>
            <a:pPr marL="514350" indent="-514350">
              <a:buFont typeface="+mj-lt"/>
              <a:buAutoNum type="arabicPeriod"/>
            </a:pPr>
            <a:r>
              <a:rPr lang="nl-NL" dirty="0"/>
              <a:t>Secundaire haren (</a:t>
            </a:r>
            <a:r>
              <a:rPr lang="nl-NL" dirty="0" err="1"/>
              <a:t>ondervacht</a:t>
            </a:r>
            <a:r>
              <a:rPr lang="nl-NL" dirty="0"/>
              <a:t>)</a:t>
            </a:r>
          </a:p>
          <a:p>
            <a:pPr marL="914400" lvl="1" indent="-514350">
              <a:buFont typeface="+mj-lt"/>
              <a:buAutoNum type="alphaLcParenR"/>
            </a:pPr>
            <a:r>
              <a:rPr lang="nl-NL" dirty="0"/>
              <a:t>Ovale haren, sterk krullend</a:t>
            </a:r>
          </a:p>
          <a:p>
            <a:pPr marL="914400" lvl="1" indent="-514350">
              <a:buFont typeface="+mj-lt"/>
              <a:buAutoNum type="alphaLcParenR"/>
            </a:pPr>
            <a:r>
              <a:rPr lang="nl-NL" dirty="0"/>
              <a:t>isolatie</a:t>
            </a:r>
          </a:p>
          <a:p>
            <a:pPr marL="514350" indent="-514350">
              <a:buFont typeface="+mj-lt"/>
              <a:buAutoNum type="arabicPeriod"/>
            </a:pPr>
            <a:r>
              <a:rPr lang="nl-NL" dirty="0"/>
              <a:t>Tastharen </a:t>
            </a:r>
          </a:p>
          <a:p>
            <a:pPr marL="914400" lvl="1" indent="-514350">
              <a:buFont typeface="+mj-lt"/>
              <a:buAutoNum type="alphaLcParenR"/>
            </a:pPr>
            <a:r>
              <a:rPr lang="nl-NL" dirty="0"/>
              <a:t>Hebben zenuwuiteinden in de wortel; tastfunctie</a:t>
            </a:r>
          </a:p>
          <a:p>
            <a:pPr marL="914400" lvl="1" indent="-514350">
              <a:buFont typeface="+mj-lt"/>
              <a:buAutoNum type="alphaLcParenR"/>
            </a:pPr>
            <a:r>
              <a:rPr lang="nl-NL" dirty="0"/>
              <a:t>Vooral bij dieren belangrijk die in het donker bewegen</a:t>
            </a:r>
          </a:p>
          <a:p>
            <a:pPr marL="914400" lvl="1" indent="-514350">
              <a:buFont typeface="+mj-lt"/>
              <a:buAutoNum type="alphaLcParenR"/>
            </a:pPr>
            <a:r>
              <a:rPr lang="nl-NL" dirty="0"/>
              <a:t>Aan snuit en boven de </a:t>
            </a:r>
            <a:r>
              <a:rPr lang="nl-NL" dirty="0" smtClean="0"/>
              <a:t>ogen</a:t>
            </a:r>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295669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p:spPr>
        <p:txBody>
          <a:bodyPr>
            <a:normAutofit/>
          </a:bodyPr>
          <a:lstStyle/>
          <a:p>
            <a:r>
              <a:rPr lang="nl-NL" sz="4000" dirty="0"/>
              <a:t>1.6 Haren, schubben en veren</a:t>
            </a:r>
          </a:p>
        </p:txBody>
      </p:sp>
      <p:sp>
        <p:nvSpPr>
          <p:cNvPr id="3" name="Tijdelijke aanduiding voor inhoud 2"/>
          <p:cNvSpPr>
            <a:spLocks noGrp="1"/>
          </p:cNvSpPr>
          <p:nvPr>
            <p:ph idx="1"/>
          </p:nvPr>
        </p:nvSpPr>
        <p:spPr>
          <a:xfrm>
            <a:off x="968829" y="1612106"/>
            <a:ext cx="6375400" cy="4351338"/>
          </a:xfrm>
        </p:spPr>
        <p:txBody>
          <a:bodyPr>
            <a:normAutofit fontScale="92500" lnSpcReduction="20000"/>
          </a:bodyPr>
          <a:lstStyle/>
          <a:p>
            <a:pPr marL="0" indent="0">
              <a:buNone/>
            </a:pPr>
            <a:r>
              <a:rPr lang="nl-NL" b="1" dirty="0" smtClean="0"/>
              <a:t>Verharen</a:t>
            </a:r>
          </a:p>
          <a:p>
            <a:pPr marL="0" indent="0">
              <a:buNone/>
            </a:pPr>
            <a:endParaRPr lang="nl-NL" sz="2200" b="1" dirty="0" smtClean="0"/>
          </a:p>
          <a:p>
            <a:pPr marL="0" indent="0">
              <a:buNone/>
            </a:pPr>
            <a:r>
              <a:rPr lang="nl-NL" dirty="0" smtClean="0"/>
              <a:t>De levensduur van haren is per dier en per ras verschillend. </a:t>
            </a:r>
          </a:p>
          <a:p>
            <a:r>
              <a:rPr lang="nl-NL" dirty="0" smtClean="0"/>
              <a:t>Kortharige </a:t>
            </a:r>
            <a:r>
              <a:rPr lang="nl-NL" dirty="0"/>
              <a:t>rassen vaak enkele weken, vaak verharen</a:t>
            </a:r>
          </a:p>
          <a:p>
            <a:r>
              <a:rPr lang="nl-NL" dirty="0" smtClean="0"/>
              <a:t>Langharige rassen tot enkele jaren, haar groeit niet constant</a:t>
            </a:r>
          </a:p>
          <a:p>
            <a:pPr lvl="1" indent="-423863">
              <a:buFont typeface="Wingdings" panose="05000000000000000000" pitchFamily="2" charset="2"/>
              <a:buChar char="Ø"/>
            </a:pPr>
            <a:r>
              <a:rPr lang="nl-NL" dirty="0" smtClean="0"/>
              <a:t>Groeifase</a:t>
            </a:r>
          </a:p>
          <a:p>
            <a:pPr lvl="1" indent="-423863">
              <a:buFont typeface="Wingdings" panose="05000000000000000000" pitchFamily="2" charset="2"/>
              <a:buChar char="Ø"/>
            </a:pPr>
            <a:r>
              <a:rPr lang="nl-NL" dirty="0" smtClean="0"/>
              <a:t>Overgangsfase</a:t>
            </a:r>
          </a:p>
          <a:p>
            <a:pPr lvl="1" indent="-423863">
              <a:buFont typeface="Wingdings" panose="05000000000000000000" pitchFamily="2" charset="2"/>
              <a:buChar char="Ø"/>
            </a:pPr>
            <a:r>
              <a:rPr lang="nl-NL" dirty="0" smtClean="0"/>
              <a:t>Rustfase</a:t>
            </a:r>
          </a:p>
          <a:p>
            <a:pPr lvl="1" indent="-423863">
              <a:buFont typeface="Wingdings" panose="05000000000000000000" pitchFamily="2" charset="2"/>
              <a:buChar char="Ø"/>
            </a:pPr>
            <a:r>
              <a:rPr lang="nl-NL" dirty="0" smtClean="0"/>
              <a:t>Rijp worden</a:t>
            </a:r>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pic>
        <p:nvPicPr>
          <p:cNvPr id="6" name="Tijdelijke aanduiding voor inhoud 3"/>
          <p:cNvPicPr>
            <a:picLocks noChangeAspect="1"/>
          </p:cNvPicPr>
          <p:nvPr/>
        </p:nvPicPr>
        <p:blipFill rotWithShape="1">
          <a:blip r:embed="rId2"/>
          <a:srcRect l="55049" t="27873" r="9613" b="25734"/>
          <a:stretch/>
        </p:blipFill>
        <p:spPr>
          <a:xfrm>
            <a:off x="7297953" y="1624389"/>
            <a:ext cx="4642466" cy="3426582"/>
          </a:xfrm>
          <a:prstGeom prst="rect">
            <a:avLst/>
          </a:prstGeom>
        </p:spPr>
      </p:pic>
    </p:spTree>
    <p:extLst>
      <p:ext uri="{BB962C8B-B14F-4D97-AF65-F5344CB8AC3E}">
        <p14:creationId xmlns:p14="http://schemas.microsoft.com/office/powerpoint/2010/main" val="3997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0189"/>
          </a:xfrm>
        </p:spPr>
        <p:txBody>
          <a:bodyPr>
            <a:normAutofit/>
          </a:bodyPr>
          <a:lstStyle/>
          <a:p>
            <a:r>
              <a:rPr lang="nl-NL" sz="4000" dirty="0"/>
              <a:t>1.6 Haren, schubben en veren</a:t>
            </a:r>
          </a:p>
        </p:txBody>
      </p:sp>
      <p:sp>
        <p:nvSpPr>
          <p:cNvPr id="3" name="Tijdelijke aanduiding voor inhoud 2"/>
          <p:cNvSpPr>
            <a:spLocks noGrp="1"/>
          </p:cNvSpPr>
          <p:nvPr>
            <p:ph idx="1"/>
          </p:nvPr>
        </p:nvSpPr>
        <p:spPr>
          <a:xfrm>
            <a:off x="997857" y="1448253"/>
            <a:ext cx="10515600" cy="4351338"/>
          </a:xfrm>
        </p:spPr>
        <p:txBody>
          <a:bodyPr/>
          <a:lstStyle/>
          <a:p>
            <a:pPr marL="0" indent="0">
              <a:buNone/>
            </a:pPr>
            <a:r>
              <a:rPr lang="nl-NL" b="1" dirty="0"/>
              <a:t>Schubben en </a:t>
            </a:r>
            <a:r>
              <a:rPr lang="nl-NL" b="1" dirty="0" smtClean="0"/>
              <a:t>schilden</a:t>
            </a:r>
          </a:p>
          <a:p>
            <a:pPr marL="0" indent="0">
              <a:buNone/>
            </a:pPr>
            <a:endParaRPr lang="nl-NL" b="1" dirty="0"/>
          </a:p>
          <a:p>
            <a:r>
              <a:rPr lang="nl-NL" dirty="0"/>
              <a:t>Reptielen verhoornde huid bedekt met schubben of schilden</a:t>
            </a:r>
          </a:p>
          <a:p>
            <a:r>
              <a:rPr lang="nl-NL" dirty="0"/>
              <a:t>Geen klieren in de huid</a:t>
            </a:r>
          </a:p>
          <a:p>
            <a:r>
              <a:rPr lang="nl-NL" dirty="0"/>
              <a:t>Schubben liggen dakpansgewijs</a:t>
            </a:r>
          </a:p>
          <a:p>
            <a:r>
              <a:rPr lang="nl-NL" dirty="0"/>
              <a:t>Schilden zijn vergroeid met het skelet</a:t>
            </a:r>
          </a:p>
          <a:p>
            <a:r>
              <a:rPr lang="nl-NL" dirty="0"/>
              <a:t>Door levende huidlaag met bloedvaten en zenuwen is het schild wel gevoelig</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476266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1.6 Haren, schubben en veren</a:t>
            </a:r>
          </a:p>
        </p:txBody>
      </p:sp>
      <p:sp>
        <p:nvSpPr>
          <p:cNvPr id="3" name="Tijdelijke aanduiding voor inhoud 2"/>
          <p:cNvSpPr>
            <a:spLocks noGrp="1"/>
          </p:cNvSpPr>
          <p:nvPr>
            <p:ph idx="1"/>
          </p:nvPr>
        </p:nvSpPr>
        <p:spPr/>
        <p:txBody>
          <a:bodyPr/>
          <a:lstStyle/>
          <a:p>
            <a:pPr marL="0" indent="0">
              <a:buNone/>
            </a:pPr>
            <a:r>
              <a:rPr lang="nl-NL" b="1" dirty="0" smtClean="0">
                <a:hlinkClick r:id="rId2"/>
              </a:rPr>
              <a:t>Vervellen</a:t>
            </a:r>
            <a:endParaRPr lang="nl-NL" b="1" dirty="0" smtClean="0"/>
          </a:p>
          <a:p>
            <a:pPr marL="0" indent="0">
              <a:buNone/>
            </a:pPr>
            <a:endParaRPr lang="nl-NL" b="1" dirty="0" smtClean="0"/>
          </a:p>
          <a:p>
            <a:r>
              <a:rPr lang="nl-NL" dirty="0"/>
              <a:t>Kenmerkend voor reptielen</a:t>
            </a:r>
          </a:p>
          <a:p>
            <a:r>
              <a:rPr lang="nl-NL" dirty="0"/>
              <a:t>Een gezond dier glanst</a:t>
            </a:r>
          </a:p>
          <a:p>
            <a:r>
              <a:rPr lang="nl-NL" dirty="0"/>
              <a:t>Een week voor vervellen wordt de huid dof en ogen melkachtig troebel.</a:t>
            </a:r>
          </a:p>
          <a:p>
            <a:r>
              <a:rPr lang="nl-NL" dirty="0"/>
              <a:t>Dier eet niet tijdens vervelling</a:t>
            </a:r>
          </a:p>
          <a:p>
            <a:r>
              <a:rPr lang="nl-NL" dirty="0"/>
              <a:t>Schildpadden en hagedissen vervellen in stukjes</a:t>
            </a:r>
          </a:p>
          <a:p>
            <a:pPr marL="0" indent="0">
              <a:buNone/>
            </a:pPr>
            <a:endParaRPr lang="nl-NL" b="1" dirty="0"/>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2856245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42761"/>
          </a:xfrm>
        </p:spPr>
        <p:txBody>
          <a:bodyPr>
            <a:normAutofit/>
          </a:bodyPr>
          <a:lstStyle/>
          <a:p>
            <a:r>
              <a:rPr lang="nl-NL" sz="4000" dirty="0"/>
              <a:t>1.6 Haren, schubben en veren</a:t>
            </a:r>
          </a:p>
        </p:txBody>
      </p:sp>
      <p:sp>
        <p:nvSpPr>
          <p:cNvPr id="3" name="Tijdelijke aanduiding voor inhoud 2"/>
          <p:cNvSpPr>
            <a:spLocks noGrp="1"/>
          </p:cNvSpPr>
          <p:nvPr>
            <p:ph idx="1"/>
          </p:nvPr>
        </p:nvSpPr>
        <p:spPr>
          <a:xfrm>
            <a:off x="957942" y="1825625"/>
            <a:ext cx="10395857" cy="4351338"/>
          </a:xfrm>
        </p:spPr>
        <p:txBody>
          <a:bodyPr/>
          <a:lstStyle/>
          <a:p>
            <a:pPr marL="0" indent="0">
              <a:buNone/>
            </a:pPr>
            <a:r>
              <a:rPr lang="nl-NL" b="1" dirty="0" smtClean="0"/>
              <a:t>Veren</a:t>
            </a:r>
          </a:p>
          <a:p>
            <a:pPr marL="0" indent="0">
              <a:buNone/>
            </a:pPr>
            <a:endParaRPr lang="nl-NL" b="1" dirty="0" smtClean="0"/>
          </a:p>
          <a:p>
            <a:r>
              <a:rPr lang="nl-NL" dirty="0"/>
              <a:t>Huid van vogels is dun</a:t>
            </a:r>
          </a:p>
          <a:p>
            <a:r>
              <a:rPr lang="nl-NL" dirty="0"/>
              <a:t>Goede bescherming door veren</a:t>
            </a:r>
          </a:p>
          <a:p>
            <a:r>
              <a:rPr lang="nl-NL" dirty="0"/>
              <a:t>Veer wordt gevormd in de huid van vogels</a:t>
            </a:r>
          </a:p>
          <a:p>
            <a:pPr marL="0" indent="0">
              <a:buNone/>
            </a:pPr>
            <a:endParaRPr lang="nl-NL" b="1" dirty="0"/>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197196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De huid</a:t>
            </a:r>
            <a:endParaRPr lang="nl-NL" sz="4000" dirty="0"/>
          </a:p>
        </p:txBody>
      </p:sp>
      <p:sp>
        <p:nvSpPr>
          <p:cNvPr id="3" name="Tijdelijke aanduiding voor inhoud 2"/>
          <p:cNvSpPr>
            <a:spLocks noGrp="1"/>
          </p:cNvSpPr>
          <p:nvPr>
            <p:ph idx="1"/>
          </p:nvPr>
        </p:nvSpPr>
        <p:spPr>
          <a:xfrm>
            <a:off x="838200" y="1825625"/>
            <a:ext cx="10947400" cy="4351338"/>
          </a:xfrm>
        </p:spPr>
        <p:txBody>
          <a:bodyPr/>
          <a:lstStyle/>
          <a:p>
            <a:r>
              <a:rPr lang="nl-NL" dirty="0"/>
              <a:t>Kennis hebben van anatomie en fysiologie van de huid bij dieren </a:t>
            </a:r>
          </a:p>
          <a:p>
            <a:r>
              <a:rPr lang="nl-NL" dirty="0"/>
              <a:t>Kennis hebben van de functies van de huid</a:t>
            </a:r>
          </a:p>
          <a:p>
            <a:r>
              <a:rPr lang="nl-NL" dirty="0"/>
              <a:t>Kennis hebben van de anatomie van de huid</a:t>
            </a:r>
          </a:p>
          <a:p>
            <a:r>
              <a:rPr lang="nl-NL" dirty="0"/>
              <a:t>Kennis hebben van overige structuren; nagels, zoolkussens, klauwtjes en hoeven, en neusspiegels</a:t>
            </a:r>
          </a:p>
          <a:p>
            <a:r>
              <a:rPr lang="nl-NL" dirty="0"/>
              <a:t>Kennis hebben van de klieren in de huid</a:t>
            </a:r>
          </a:p>
          <a:p>
            <a:r>
              <a:rPr lang="nl-NL" dirty="0"/>
              <a:t>Kennis hebben van haren, schubben en </a:t>
            </a:r>
            <a:r>
              <a:rPr lang="nl-NL" dirty="0" smtClean="0"/>
              <a:t>veren</a:t>
            </a:r>
            <a:endParaRPr lang="nl-NL" dirty="0"/>
          </a:p>
        </p:txBody>
      </p:sp>
      <p:sp>
        <p:nvSpPr>
          <p:cNvPr id="8" name="Tijdelijke aanduiding voor tekst 3"/>
          <p:cNvSpPr>
            <a:spLocks noGrp="1"/>
          </p:cNvSpPr>
          <p:nvPr>
            <p:ph type="body" sz="quarter" idx="13"/>
          </p:nvPr>
        </p:nvSpPr>
        <p:spPr>
          <a:xfrm>
            <a:off x="838200" y="6356350"/>
            <a:ext cx="2743200" cy="365125"/>
          </a:xfrm>
        </p:spPr>
        <p:txBody>
          <a:bodyPr/>
          <a:lstStyle/>
          <a:p>
            <a:r>
              <a:rPr lang="nl-NL" dirty="0"/>
              <a:t>Anatomie en fysiologie</a:t>
            </a:r>
          </a:p>
        </p:txBody>
      </p:sp>
      <p:sp>
        <p:nvSpPr>
          <p:cNvPr id="9" name="Tijdelijke aanduiding voor tekst 4"/>
          <p:cNvSpPr>
            <a:spLocks noGrp="1"/>
          </p:cNvSpPr>
          <p:nvPr>
            <p:ph type="body" sz="quarter" idx="14"/>
          </p:nvPr>
        </p:nvSpPr>
        <p:spPr>
          <a:xfrm>
            <a:off x="8610600" y="6356350"/>
            <a:ext cx="2743200" cy="365125"/>
          </a:xfrm>
        </p:spPr>
        <p:txBody>
          <a:bodyPr/>
          <a:lstStyle/>
          <a:p>
            <a:r>
              <a:rPr lang="nl-NL" dirty="0"/>
              <a:t>De huid</a:t>
            </a:r>
          </a:p>
        </p:txBody>
      </p:sp>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1.6 Haren, schubben en veren</a:t>
            </a:r>
          </a:p>
        </p:txBody>
      </p:sp>
      <p:sp>
        <p:nvSpPr>
          <p:cNvPr id="3" name="Tijdelijke aanduiding voor inhoud 2"/>
          <p:cNvSpPr>
            <a:spLocks noGrp="1"/>
          </p:cNvSpPr>
          <p:nvPr>
            <p:ph idx="1"/>
          </p:nvPr>
        </p:nvSpPr>
        <p:spPr/>
        <p:txBody>
          <a:bodyPr/>
          <a:lstStyle/>
          <a:p>
            <a:pPr marL="0" indent="0">
              <a:buNone/>
            </a:pPr>
            <a:r>
              <a:rPr lang="nl-NL" b="1" dirty="0" smtClean="0"/>
              <a:t>Rui</a:t>
            </a:r>
          </a:p>
          <a:p>
            <a:pPr marL="0" indent="0">
              <a:buNone/>
            </a:pPr>
            <a:endParaRPr lang="nl-NL" b="1" dirty="0" smtClean="0"/>
          </a:p>
          <a:p>
            <a:r>
              <a:rPr lang="nl-NL" dirty="0"/>
              <a:t>Vogels krijgen elk jaar een nieuw verenpak</a:t>
            </a:r>
          </a:p>
          <a:p>
            <a:r>
              <a:rPr lang="nl-NL" dirty="0"/>
              <a:t>Rui begint meestal na de zomer en duurt enkele weken</a:t>
            </a:r>
          </a:p>
          <a:p>
            <a:r>
              <a:rPr lang="nl-NL" dirty="0"/>
              <a:t>Nieuwe veer groeit in een hulsje uit de huid</a:t>
            </a:r>
          </a:p>
          <a:p>
            <a:r>
              <a:rPr lang="nl-NL" dirty="0"/>
              <a:t>Hulsje laat los en veer komt tevoorschijn</a:t>
            </a:r>
          </a:p>
          <a:p>
            <a:r>
              <a:rPr lang="nl-NL" dirty="0"/>
              <a:t>Tijdens rui vatbaarder voor ziektes</a:t>
            </a:r>
          </a:p>
          <a:p>
            <a:r>
              <a:rPr lang="nl-NL" dirty="0"/>
              <a:t>Legt minder of geen eieren</a:t>
            </a:r>
          </a:p>
          <a:p>
            <a:pPr marL="0" indent="0">
              <a:buNone/>
            </a:pPr>
            <a:endParaRPr lang="nl-NL" b="1" dirty="0"/>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1468465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26646"/>
          </a:xfrm>
        </p:spPr>
        <p:txBody>
          <a:bodyPr>
            <a:normAutofit/>
          </a:bodyPr>
          <a:lstStyle/>
          <a:p>
            <a:r>
              <a:rPr lang="nl-NL" sz="4000" dirty="0" smtClean="0"/>
              <a:t>1.7 Afwijkingen</a:t>
            </a:r>
            <a:endParaRPr lang="nl-NL" sz="4000" dirty="0"/>
          </a:p>
        </p:txBody>
      </p:sp>
      <p:sp>
        <p:nvSpPr>
          <p:cNvPr id="3" name="Tijdelijke aanduiding voor inhoud 2"/>
          <p:cNvSpPr>
            <a:spLocks noGrp="1"/>
          </p:cNvSpPr>
          <p:nvPr>
            <p:ph idx="1"/>
          </p:nvPr>
        </p:nvSpPr>
        <p:spPr/>
        <p:txBody>
          <a:bodyPr/>
          <a:lstStyle/>
          <a:p>
            <a:pPr marL="0" indent="0">
              <a:buNone/>
            </a:pPr>
            <a:r>
              <a:rPr lang="nl-NL" b="1" dirty="0"/>
              <a:t>Aandoeningen van de </a:t>
            </a:r>
            <a:r>
              <a:rPr lang="nl-NL" b="1" dirty="0" smtClean="0"/>
              <a:t>huid</a:t>
            </a:r>
          </a:p>
          <a:p>
            <a:pPr marL="0" indent="0">
              <a:buNone/>
            </a:pPr>
            <a:endParaRPr lang="nl-NL" b="1" dirty="0"/>
          </a:p>
          <a:p>
            <a:r>
              <a:rPr lang="nl-NL" dirty="0"/>
              <a:t>Zijn er veel</a:t>
            </a:r>
          </a:p>
          <a:p>
            <a:r>
              <a:rPr lang="nl-NL" dirty="0"/>
              <a:t>Vaak onaangenaam</a:t>
            </a:r>
          </a:p>
          <a:p>
            <a:r>
              <a:rPr lang="nl-NL" dirty="0"/>
              <a:t>Eigen oorzaak of secundair symptoom</a:t>
            </a:r>
          </a:p>
          <a:p>
            <a:r>
              <a:rPr lang="nl-NL" dirty="0"/>
              <a:t>Vaak niet levensbedreigend</a:t>
            </a:r>
          </a:p>
          <a:p>
            <a:pPr marL="0" indent="0">
              <a:buNone/>
            </a:pPr>
            <a:endParaRPr lang="nl-NL" b="1" dirty="0"/>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955859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1.7 Afwijkingen</a:t>
            </a:r>
            <a:endParaRPr lang="nl-NL" sz="4000" dirty="0"/>
          </a:p>
        </p:txBody>
      </p:sp>
      <p:sp>
        <p:nvSpPr>
          <p:cNvPr id="3" name="Tijdelijke aanduiding voor inhoud 2"/>
          <p:cNvSpPr>
            <a:spLocks noGrp="1"/>
          </p:cNvSpPr>
          <p:nvPr>
            <p:ph idx="1"/>
          </p:nvPr>
        </p:nvSpPr>
        <p:spPr/>
        <p:txBody>
          <a:bodyPr/>
          <a:lstStyle/>
          <a:p>
            <a:r>
              <a:rPr lang="nl-NL" dirty="0"/>
              <a:t>Jeuk</a:t>
            </a:r>
          </a:p>
          <a:p>
            <a:pPr lvl="1" indent="-423863">
              <a:buFont typeface="Wingdings" panose="05000000000000000000" pitchFamily="2" charset="2"/>
              <a:buChar char="Ø"/>
            </a:pPr>
            <a:r>
              <a:rPr lang="nl-NL" dirty="0"/>
              <a:t>Parasieten</a:t>
            </a:r>
          </a:p>
          <a:p>
            <a:pPr lvl="1" indent="-423863">
              <a:buFont typeface="Wingdings" panose="05000000000000000000" pitchFamily="2" charset="2"/>
              <a:buChar char="Ø"/>
            </a:pPr>
            <a:r>
              <a:rPr lang="nl-NL" dirty="0"/>
              <a:t>Allergie</a:t>
            </a:r>
          </a:p>
          <a:p>
            <a:pPr lvl="1" indent="-423863">
              <a:buFont typeface="Wingdings" panose="05000000000000000000" pitchFamily="2" charset="2"/>
              <a:buChar char="Ø"/>
            </a:pPr>
            <a:r>
              <a:rPr lang="nl-NL" dirty="0"/>
              <a:t>Plaatselijk of gehele lichaam</a:t>
            </a:r>
          </a:p>
          <a:p>
            <a:pPr lvl="1" indent="-423863">
              <a:buFont typeface="Wingdings" panose="05000000000000000000" pitchFamily="2" charset="2"/>
              <a:buChar char="Ø"/>
            </a:pPr>
            <a:r>
              <a:rPr lang="nl-NL" dirty="0"/>
              <a:t>Plek zegt iets over </a:t>
            </a:r>
            <a:r>
              <a:rPr lang="nl-NL" dirty="0" smtClean="0"/>
              <a:t>oorzaak</a:t>
            </a:r>
          </a:p>
          <a:p>
            <a:pPr marL="261937" lvl="1" indent="0">
              <a:buNone/>
            </a:pPr>
            <a:endParaRPr lang="nl-NL" dirty="0"/>
          </a:p>
          <a:p>
            <a:r>
              <a:rPr lang="nl-NL" dirty="0"/>
              <a:t>Kale plekken</a:t>
            </a:r>
          </a:p>
          <a:p>
            <a:pPr lvl="1" indent="-423863">
              <a:buFont typeface="Wingdings" panose="05000000000000000000" pitchFamily="2" charset="2"/>
              <a:buChar char="Ø"/>
            </a:pPr>
            <a:r>
              <a:rPr lang="nl-NL" dirty="0"/>
              <a:t>Vacht hoort glad, glanzend en aaneengesloten te zijn</a:t>
            </a:r>
          </a:p>
          <a:p>
            <a:pPr lvl="1" indent="-423863">
              <a:buFont typeface="Wingdings" panose="05000000000000000000" pitchFamily="2" charset="2"/>
              <a:buChar char="Ø"/>
            </a:pPr>
            <a:r>
              <a:rPr lang="nl-NL" dirty="0"/>
              <a:t>Schimmelinfectie </a:t>
            </a:r>
          </a:p>
          <a:p>
            <a:pPr marL="0" indent="0">
              <a:buNone/>
            </a:pPr>
            <a:endParaRPr lang="nl-NL" b="1" dirty="0"/>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580464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71789"/>
          </a:xfrm>
        </p:spPr>
        <p:txBody>
          <a:bodyPr>
            <a:normAutofit/>
          </a:bodyPr>
          <a:lstStyle/>
          <a:p>
            <a:r>
              <a:rPr lang="nl-NL" sz="4000" dirty="0" smtClean="0"/>
              <a:t>1.7 Afwijkingen</a:t>
            </a:r>
            <a:endParaRPr lang="nl-NL" sz="4000" dirty="0"/>
          </a:p>
        </p:txBody>
      </p:sp>
      <p:sp>
        <p:nvSpPr>
          <p:cNvPr id="3" name="Tijdelijke aanduiding voor inhoud 2"/>
          <p:cNvSpPr>
            <a:spLocks noGrp="1"/>
          </p:cNvSpPr>
          <p:nvPr>
            <p:ph idx="1"/>
          </p:nvPr>
        </p:nvSpPr>
        <p:spPr/>
        <p:txBody>
          <a:bodyPr>
            <a:normAutofit/>
          </a:bodyPr>
          <a:lstStyle/>
          <a:p>
            <a:r>
              <a:rPr lang="nl-NL" dirty="0"/>
              <a:t>Hotspot</a:t>
            </a:r>
          </a:p>
          <a:p>
            <a:pPr lvl="1" indent="-423863">
              <a:buFont typeface="Wingdings" panose="05000000000000000000" pitchFamily="2" charset="2"/>
              <a:buChar char="Ø"/>
            </a:pPr>
            <a:r>
              <a:rPr lang="nl-NL" dirty="0"/>
              <a:t>Huidontsteking die ontstaat door zelfverminking bij </a:t>
            </a:r>
            <a:r>
              <a:rPr lang="nl-NL" dirty="0" smtClean="0"/>
              <a:t>irritatie</a:t>
            </a:r>
          </a:p>
          <a:p>
            <a:pPr marL="261937" lvl="1" indent="0">
              <a:buNone/>
            </a:pPr>
            <a:endParaRPr lang="nl-NL" dirty="0"/>
          </a:p>
          <a:p>
            <a:r>
              <a:rPr lang="nl-NL" dirty="0"/>
              <a:t>Stinkende huid</a:t>
            </a:r>
          </a:p>
          <a:p>
            <a:pPr lvl="1" indent="-423863">
              <a:buFont typeface="Wingdings" panose="05000000000000000000" pitchFamily="2" charset="2"/>
              <a:buChar char="Ø"/>
            </a:pPr>
            <a:r>
              <a:rPr lang="nl-NL" dirty="0"/>
              <a:t>Meestal een probleem in de talgafscheiding</a:t>
            </a:r>
          </a:p>
          <a:p>
            <a:pPr lvl="1" indent="-423863">
              <a:buFont typeface="Wingdings" panose="05000000000000000000" pitchFamily="2" charset="2"/>
              <a:buChar char="Ø"/>
            </a:pPr>
            <a:r>
              <a:rPr lang="nl-NL" dirty="0"/>
              <a:t>Ontstekingen in de huid</a:t>
            </a:r>
          </a:p>
          <a:p>
            <a:pPr marL="0" indent="0">
              <a:buNone/>
            </a:pPr>
            <a:endParaRPr lang="nl-NL" b="1" dirty="0"/>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2294343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25072"/>
          </a:xfrm>
        </p:spPr>
        <p:txBody>
          <a:bodyPr>
            <a:normAutofit/>
          </a:bodyPr>
          <a:lstStyle/>
          <a:p>
            <a:r>
              <a:rPr lang="nl-NL" sz="4000" dirty="0" smtClean="0"/>
              <a:t>1.1 Oriëntatie</a:t>
            </a:r>
            <a:endParaRPr lang="nl-NL" sz="4000" dirty="0"/>
          </a:p>
        </p:txBody>
      </p:sp>
      <p:sp>
        <p:nvSpPr>
          <p:cNvPr id="3" name="Tijdelijke aanduiding voor inhoud 2"/>
          <p:cNvSpPr>
            <a:spLocks noGrp="1"/>
          </p:cNvSpPr>
          <p:nvPr>
            <p:ph idx="1"/>
          </p:nvPr>
        </p:nvSpPr>
        <p:spPr>
          <a:xfrm>
            <a:off x="4194630" y="1814286"/>
            <a:ext cx="6778170" cy="1857828"/>
          </a:xfrm>
          <a:solidFill>
            <a:schemeClr val="tx2">
              <a:lumMod val="20000"/>
              <a:lumOff val="80000"/>
            </a:schemeClr>
          </a:solidFill>
        </p:spPr>
        <p:txBody>
          <a:bodyPr/>
          <a:lstStyle/>
          <a:p>
            <a:r>
              <a:rPr lang="nl-NL" dirty="0"/>
              <a:t>De huid geeft een belangrijke indicatie van </a:t>
            </a:r>
            <a:r>
              <a:rPr lang="nl-NL" dirty="0" smtClean="0"/>
              <a:t>gezondheid.</a:t>
            </a:r>
            <a:endParaRPr lang="nl-NL" dirty="0"/>
          </a:p>
          <a:p>
            <a:pPr lvl="1" indent="-423863">
              <a:buFont typeface="Wingdings" panose="05000000000000000000" pitchFamily="2" charset="2"/>
              <a:buChar char="Ø"/>
            </a:pPr>
            <a:r>
              <a:rPr lang="nl-NL" dirty="0"/>
              <a:t>Bij afwijkingen, vaak een aanwijzing voor afwijkingen in het lichaam</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43" y="1707516"/>
            <a:ext cx="3091942" cy="4297680"/>
          </a:xfrm>
          <a:prstGeom prst="rect">
            <a:avLst/>
          </a:prstGeom>
        </p:spPr>
      </p:pic>
    </p:spTree>
    <p:extLst>
      <p:ext uri="{BB962C8B-B14F-4D97-AF65-F5344CB8AC3E}">
        <p14:creationId xmlns:p14="http://schemas.microsoft.com/office/powerpoint/2010/main" val="2933852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26646"/>
          </a:xfrm>
        </p:spPr>
        <p:txBody>
          <a:bodyPr>
            <a:normAutofit/>
          </a:bodyPr>
          <a:lstStyle/>
          <a:p>
            <a:r>
              <a:rPr lang="nl-NL" sz="4000" dirty="0" smtClean="0"/>
              <a:t>1.3 Anatomie van de huid</a:t>
            </a:r>
            <a:endParaRPr lang="nl-NL" sz="4000" dirty="0"/>
          </a:p>
        </p:txBody>
      </p:sp>
      <p:sp>
        <p:nvSpPr>
          <p:cNvPr id="3" name="Tijdelijke aanduiding voor inhoud 2"/>
          <p:cNvSpPr>
            <a:spLocks noGrp="1"/>
          </p:cNvSpPr>
          <p:nvPr>
            <p:ph idx="1"/>
          </p:nvPr>
        </p:nvSpPr>
        <p:spPr>
          <a:xfrm>
            <a:off x="838200" y="2005012"/>
            <a:ext cx="10515600" cy="4351338"/>
          </a:xfrm>
        </p:spPr>
        <p:txBody>
          <a:bodyPr/>
          <a:lstStyle/>
          <a:p>
            <a:pPr marL="0" indent="0">
              <a:buNone/>
            </a:pPr>
            <a:r>
              <a:rPr lang="nl-NL" dirty="0"/>
              <a:t>De huid bestaat uit drie verschillende lagen:</a:t>
            </a:r>
          </a:p>
          <a:p>
            <a:r>
              <a:rPr lang="nl-NL" dirty="0"/>
              <a:t>Opperhuid (epidermis)</a:t>
            </a:r>
          </a:p>
          <a:p>
            <a:r>
              <a:rPr lang="nl-NL" dirty="0"/>
              <a:t>Lederhuid (dermis of corium)</a:t>
            </a:r>
          </a:p>
          <a:p>
            <a:r>
              <a:rPr lang="nl-NL" dirty="0"/>
              <a:t>Onderhuid (hypodermis)</a:t>
            </a:r>
          </a:p>
          <a:p>
            <a:pPr marL="0" indent="0">
              <a:buNone/>
            </a:pPr>
            <a:endParaRPr lang="nl-NL" dirty="0"/>
          </a:p>
          <a:p>
            <a:pPr marL="0" indent="0">
              <a:buNone/>
            </a:pPr>
            <a:r>
              <a:rPr lang="nl-NL" dirty="0"/>
              <a:t>In deze lagen zitten zweetklieren, talgklieren, </a:t>
            </a:r>
            <a:endParaRPr lang="nl-NL" dirty="0" smtClean="0"/>
          </a:p>
          <a:p>
            <a:pPr marL="0" indent="0">
              <a:buNone/>
            </a:pPr>
            <a:r>
              <a:rPr lang="nl-NL" dirty="0" smtClean="0"/>
              <a:t>vetcellen</a:t>
            </a:r>
            <a:r>
              <a:rPr lang="nl-NL" dirty="0"/>
              <a:t>, zenuwen, zintuigcellen, haarzakjes, </a:t>
            </a:r>
            <a:endParaRPr lang="nl-NL" dirty="0" smtClean="0"/>
          </a:p>
          <a:p>
            <a:pPr marL="0" indent="0">
              <a:buNone/>
            </a:pPr>
            <a:r>
              <a:rPr lang="nl-NL" dirty="0" smtClean="0"/>
              <a:t>haren</a:t>
            </a:r>
            <a:r>
              <a:rPr lang="nl-NL" dirty="0"/>
              <a:t>, haarspiertjes, bloedvaten en poriën. </a:t>
            </a:r>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pic>
        <p:nvPicPr>
          <p:cNvPr id="6" name="Afbeelding 5"/>
          <p:cNvPicPr>
            <a:picLocks noChangeAspect="1"/>
          </p:cNvPicPr>
          <p:nvPr/>
        </p:nvPicPr>
        <p:blipFill rotWithShape="1">
          <a:blip r:embed="rId3"/>
          <a:srcRect l="54728" t="28580" r="9366" b="24375"/>
          <a:stretch/>
        </p:blipFill>
        <p:spPr>
          <a:xfrm>
            <a:off x="8024367" y="696686"/>
            <a:ext cx="3920890" cy="2888343"/>
          </a:xfrm>
          <a:prstGeom prst="rect">
            <a:avLst/>
          </a:prstGeom>
        </p:spPr>
      </p:pic>
    </p:spTree>
    <p:extLst>
      <p:ext uri="{BB962C8B-B14F-4D97-AF65-F5344CB8AC3E}">
        <p14:creationId xmlns:p14="http://schemas.microsoft.com/office/powerpoint/2010/main" val="10259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12132"/>
          </a:xfrm>
        </p:spPr>
        <p:txBody>
          <a:bodyPr>
            <a:normAutofit/>
          </a:bodyPr>
          <a:lstStyle/>
          <a:p>
            <a:r>
              <a:rPr lang="nl-NL" sz="4000" dirty="0"/>
              <a:t>1.3 Anatomie van de huid</a:t>
            </a:r>
          </a:p>
        </p:txBody>
      </p:sp>
      <p:sp>
        <p:nvSpPr>
          <p:cNvPr id="3" name="Tijdelijke aanduiding voor inhoud 2"/>
          <p:cNvSpPr>
            <a:spLocks noGrp="1"/>
          </p:cNvSpPr>
          <p:nvPr>
            <p:ph idx="1"/>
          </p:nvPr>
        </p:nvSpPr>
        <p:spPr>
          <a:xfrm>
            <a:off x="838200" y="1477282"/>
            <a:ext cx="5976257" cy="4720318"/>
          </a:xfrm>
        </p:spPr>
        <p:txBody>
          <a:bodyPr>
            <a:normAutofit fontScale="92500" lnSpcReduction="20000"/>
          </a:bodyPr>
          <a:lstStyle/>
          <a:p>
            <a:pPr marL="0" indent="0">
              <a:buNone/>
            </a:pPr>
            <a:r>
              <a:rPr lang="nl-NL" b="1" dirty="0" smtClean="0"/>
              <a:t>Opperhuid</a:t>
            </a:r>
          </a:p>
          <a:p>
            <a:pPr marL="0" indent="0">
              <a:buNone/>
            </a:pPr>
            <a:endParaRPr lang="nl-NL" b="1" dirty="0" smtClean="0"/>
          </a:p>
          <a:p>
            <a:r>
              <a:rPr lang="nl-NL" dirty="0" smtClean="0"/>
              <a:t>Kiemlaag </a:t>
            </a:r>
            <a:r>
              <a:rPr lang="nl-NL" dirty="0"/>
              <a:t>(stratum basale)</a:t>
            </a:r>
          </a:p>
          <a:p>
            <a:pPr lvl="1" indent="-423863">
              <a:buFont typeface="Wingdings" panose="05000000000000000000" pitchFamily="2" charset="2"/>
              <a:buChar char="Ø"/>
            </a:pPr>
            <a:r>
              <a:rPr lang="nl-NL" dirty="0"/>
              <a:t>Onderste laag</a:t>
            </a:r>
          </a:p>
          <a:p>
            <a:pPr lvl="1" indent="-423863">
              <a:buFont typeface="Wingdings" panose="05000000000000000000" pitchFamily="2" charset="2"/>
              <a:buChar char="Ø"/>
            </a:pPr>
            <a:r>
              <a:rPr lang="nl-NL" dirty="0"/>
              <a:t>Bestaat uit snel delende cellen</a:t>
            </a:r>
          </a:p>
          <a:p>
            <a:pPr lvl="1" indent="-423863">
              <a:buFont typeface="Wingdings" panose="05000000000000000000" pitchFamily="2" charset="2"/>
              <a:buChar char="Ø"/>
            </a:pPr>
            <a:r>
              <a:rPr lang="nl-NL" dirty="0"/>
              <a:t>Zorgen voor vernieuwing</a:t>
            </a:r>
          </a:p>
          <a:p>
            <a:pPr lvl="1" indent="-423863">
              <a:buFont typeface="Wingdings" panose="05000000000000000000" pitchFamily="2" charset="2"/>
              <a:buChar char="Ø"/>
            </a:pPr>
            <a:r>
              <a:rPr lang="nl-NL" dirty="0" smtClean="0"/>
              <a:t>Pigmentcellen</a:t>
            </a:r>
          </a:p>
          <a:p>
            <a:pPr marL="261937" lvl="1" indent="0">
              <a:buNone/>
            </a:pPr>
            <a:endParaRPr lang="nl-NL" dirty="0"/>
          </a:p>
          <a:p>
            <a:r>
              <a:rPr lang="nl-NL" dirty="0"/>
              <a:t>Hoornlaag (stratum </a:t>
            </a:r>
            <a:r>
              <a:rPr lang="nl-NL" dirty="0" err="1"/>
              <a:t>germinativum</a:t>
            </a:r>
            <a:r>
              <a:rPr lang="nl-NL" dirty="0"/>
              <a:t>)</a:t>
            </a:r>
          </a:p>
          <a:p>
            <a:pPr lvl="1" indent="-423863">
              <a:buFont typeface="Wingdings" panose="05000000000000000000" pitchFamily="2" charset="2"/>
              <a:buChar char="Ø"/>
            </a:pPr>
            <a:r>
              <a:rPr lang="nl-NL" dirty="0"/>
              <a:t>Buitenste laag</a:t>
            </a:r>
          </a:p>
          <a:p>
            <a:pPr lvl="1" indent="-423863">
              <a:buFont typeface="Wingdings" panose="05000000000000000000" pitchFamily="2" charset="2"/>
              <a:buChar char="Ø"/>
            </a:pPr>
            <a:r>
              <a:rPr lang="nl-NL" dirty="0"/>
              <a:t>Bestaat uit dode huidcellen</a:t>
            </a:r>
          </a:p>
          <a:p>
            <a:pPr lvl="1" indent="-423863">
              <a:buFont typeface="Wingdings" panose="05000000000000000000" pitchFamily="2" charset="2"/>
              <a:buChar char="Ø"/>
            </a:pPr>
            <a:r>
              <a:rPr lang="nl-NL" dirty="0"/>
              <a:t>Slijt af</a:t>
            </a:r>
          </a:p>
          <a:p>
            <a:pPr lvl="1" indent="-423863">
              <a:buFont typeface="Wingdings" panose="05000000000000000000" pitchFamily="2" charset="2"/>
              <a:buChar char="Ø"/>
            </a:pPr>
            <a:r>
              <a:rPr lang="nl-NL" dirty="0"/>
              <a:t>Verwijderd ziektekiemen</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pic>
        <p:nvPicPr>
          <p:cNvPr id="6" name="Afbeelding 5"/>
          <p:cNvPicPr>
            <a:picLocks noChangeAspect="1"/>
          </p:cNvPicPr>
          <p:nvPr/>
        </p:nvPicPr>
        <p:blipFill rotWithShape="1">
          <a:blip r:embed="rId3"/>
          <a:srcRect l="55172" t="27644" r="9320" b="24113"/>
          <a:stretch/>
        </p:blipFill>
        <p:spPr>
          <a:xfrm>
            <a:off x="6971062" y="2261054"/>
            <a:ext cx="4811371" cy="3675289"/>
          </a:xfrm>
          <a:prstGeom prst="rect">
            <a:avLst/>
          </a:prstGeom>
        </p:spPr>
      </p:pic>
    </p:spTree>
    <p:extLst>
      <p:ext uri="{BB962C8B-B14F-4D97-AF65-F5344CB8AC3E}">
        <p14:creationId xmlns:p14="http://schemas.microsoft.com/office/powerpoint/2010/main" val="32742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1.3 Anatomie van de huid</a:t>
            </a:r>
          </a:p>
        </p:txBody>
      </p:sp>
      <p:sp>
        <p:nvSpPr>
          <p:cNvPr id="3" name="Tijdelijke aanduiding voor inhoud 2"/>
          <p:cNvSpPr>
            <a:spLocks noGrp="1"/>
          </p:cNvSpPr>
          <p:nvPr>
            <p:ph idx="1"/>
          </p:nvPr>
        </p:nvSpPr>
        <p:spPr>
          <a:xfrm>
            <a:off x="968829" y="1690688"/>
            <a:ext cx="10515600" cy="4351338"/>
          </a:xfrm>
        </p:spPr>
        <p:txBody>
          <a:bodyPr>
            <a:normAutofit lnSpcReduction="10000"/>
          </a:bodyPr>
          <a:lstStyle/>
          <a:p>
            <a:pPr marL="0" indent="0">
              <a:buNone/>
            </a:pPr>
            <a:r>
              <a:rPr lang="nl-NL" b="1" dirty="0" smtClean="0"/>
              <a:t>Lederhuid</a:t>
            </a:r>
          </a:p>
          <a:p>
            <a:pPr marL="0" indent="0">
              <a:buNone/>
            </a:pPr>
            <a:endParaRPr lang="nl-NL" b="1" dirty="0" smtClean="0"/>
          </a:p>
          <a:p>
            <a:r>
              <a:rPr lang="nl-NL" dirty="0" smtClean="0"/>
              <a:t>Dermis </a:t>
            </a:r>
            <a:r>
              <a:rPr lang="nl-NL" dirty="0"/>
              <a:t>of Corium</a:t>
            </a:r>
          </a:p>
          <a:p>
            <a:r>
              <a:rPr lang="nl-NL" dirty="0"/>
              <a:t>Bestaat uit veel bindweefsel, met daarin:</a:t>
            </a:r>
          </a:p>
          <a:p>
            <a:pPr lvl="1" indent="-423863">
              <a:buFont typeface="Wingdings" panose="05000000000000000000" pitchFamily="2" charset="2"/>
              <a:buChar char="Ø"/>
            </a:pPr>
            <a:r>
              <a:rPr lang="nl-NL" dirty="0"/>
              <a:t>Bloedvaatjes (voeding en temperatuurregulatie)</a:t>
            </a:r>
          </a:p>
          <a:p>
            <a:pPr lvl="1" indent="-423863">
              <a:buFont typeface="Wingdings" panose="05000000000000000000" pitchFamily="2" charset="2"/>
              <a:buChar char="Ø"/>
            </a:pPr>
            <a:r>
              <a:rPr lang="nl-NL" dirty="0"/>
              <a:t>Zintuigcellen</a:t>
            </a:r>
          </a:p>
          <a:p>
            <a:pPr lvl="1" indent="-423863">
              <a:buFont typeface="Wingdings" panose="05000000000000000000" pitchFamily="2" charset="2"/>
              <a:buChar char="Ø"/>
            </a:pPr>
            <a:r>
              <a:rPr lang="nl-NL" dirty="0"/>
              <a:t>Haarzakjes met haarspiertjes</a:t>
            </a:r>
          </a:p>
          <a:p>
            <a:pPr lvl="1" indent="-423863">
              <a:buFont typeface="Wingdings" panose="05000000000000000000" pitchFamily="2" charset="2"/>
              <a:buChar char="Ø"/>
            </a:pPr>
            <a:r>
              <a:rPr lang="nl-NL" dirty="0"/>
              <a:t>Zweetklieren</a:t>
            </a:r>
          </a:p>
          <a:p>
            <a:pPr lvl="1" indent="-423863">
              <a:buFont typeface="Wingdings" panose="05000000000000000000" pitchFamily="2" charset="2"/>
              <a:buChar char="Ø"/>
            </a:pPr>
            <a:r>
              <a:rPr lang="nl-NL" dirty="0"/>
              <a:t>Talgklieren </a:t>
            </a:r>
          </a:p>
          <a:p>
            <a:r>
              <a:rPr lang="nl-NL" dirty="0"/>
              <a:t>Zorgt voor stevigheid</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2030782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0189"/>
          </a:xfrm>
        </p:spPr>
        <p:txBody>
          <a:bodyPr>
            <a:normAutofit/>
          </a:bodyPr>
          <a:lstStyle/>
          <a:p>
            <a:r>
              <a:rPr lang="nl-NL" sz="4000" dirty="0"/>
              <a:t>1.3 Anatomie van de huid</a:t>
            </a:r>
          </a:p>
        </p:txBody>
      </p:sp>
      <p:sp>
        <p:nvSpPr>
          <p:cNvPr id="3" name="Tijdelijke aanduiding voor inhoud 2"/>
          <p:cNvSpPr>
            <a:spLocks noGrp="1"/>
          </p:cNvSpPr>
          <p:nvPr>
            <p:ph idx="1"/>
          </p:nvPr>
        </p:nvSpPr>
        <p:spPr>
          <a:xfrm>
            <a:off x="838200" y="1759827"/>
            <a:ext cx="10515600" cy="4351338"/>
          </a:xfrm>
        </p:spPr>
        <p:txBody>
          <a:bodyPr/>
          <a:lstStyle/>
          <a:p>
            <a:pPr marL="0" indent="0">
              <a:buNone/>
            </a:pPr>
            <a:r>
              <a:rPr lang="nl-NL" b="1" dirty="0" smtClean="0"/>
              <a:t>Onderhuid</a:t>
            </a:r>
          </a:p>
          <a:p>
            <a:pPr marL="0" indent="0">
              <a:buNone/>
            </a:pPr>
            <a:endParaRPr lang="nl-NL" b="1" dirty="0" smtClean="0"/>
          </a:p>
          <a:p>
            <a:r>
              <a:rPr lang="nl-NL" dirty="0" smtClean="0"/>
              <a:t>Hypodermis </a:t>
            </a:r>
            <a:r>
              <a:rPr lang="nl-NL" dirty="0"/>
              <a:t>of subcutis</a:t>
            </a:r>
          </a:p>
          <a:p>
            <a:r>
              <a:rPr lang="nl-NL" dirty="0"/>
              <a:t>Bindweefsel, </a:t>
            </a:r>
            <a:r>
              <a:rPr lang="nl-NL" dirty="0" smtClean="0"/>
              <a:t>evt. </a:t>
            </a:r>
            <a:r>
              <a:rPr lang="nl-NL" dirty="0"/>
              <a:t>met vetcellen</a:t>
            </a:r>
          </a:p>
          <a:p>
            <a:r>
              <a:rPr lang="nl-NL" dirty="0"/>
              <a:t>Taak: huid elastisch verbinden met onderliggende structuren, zoals spieren</a:t>
            </a:r>
          </a:p>
          <a:p>
            <a:r>
              <a:rPr lang="nl-NL" dirty="0"/>
              <a:t>Bepaalt conditie van dier (mager – dik)</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pic>
        <p:nvPicPr>
          <p:cNvPr id="6" name="Afbeelding 5"/>
          <p:cNvPicPr>
            <a:picLocks noChangeAspect="1"/>
          </p:cNvPicPr>
          <p:nvPr/>
        </p:nvPicPr>
        <p:blipFill rotWithShape="1">
          <a:blip r:embed="rId2"/>
          <a:srcRect l="55493" t="35997" r="9623" b="35139"/>
          <a:stretch/>
        </p:blipFill>
        <p:spPr>
          <a:xfrm>
            <a:off x="7070568" y="769908"/>
            <a:ext cx="4538749" cy="2111434"/>
          </a:xfrm>
          <a:prstGeom prst="rect">
            <a:avLst/>
          </a:prstGeom>
        </p:spPr>
      </p:pic>
    </p:spTree>
    <p:extLst>
      <p:ext uri="{BB962C8B-B14F-4D97-AF65-F5344CB8AC3E}">
        <p14:creationId xmlns:p14="http://schemas.microsoft.com/office/powerpoint/2010/main" val="714568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41161"/>
          </a:xfrm>
        </p:spPr>
        <p:txBody>
          <a:bodyPr>
            <a:normAutofit/>
          </a:bodyPr>
          <a:lstStyle/>
          <a:p>
            <a:r>
              <a:rPr lang="nl-NL" sz="4000" dirty="0" smtClean="0"/>
              <a:t>1.4 Overige structuren</a:t>
            </a:r>
            <a:endParaRPr lang="nl-NL" sz="4000" dirty="0"/>
          </a:p>
        </p:txBody>
      </p:sp>
      <p:sp>
        <p:nvSpPr>
          <p:cNvPr id="3" name="Tijdelijke aanduiding voor inhoud 2"/>
          <p:cNvSpPr>
            <a:spLocks noGrp="1"/>
          </p:cNvSpPr>
          <p:nvPr>
            <p:ph idx="1"/>
          </p:nvPr>
        </p:nvSpPr>
        <p:spPr/>
        <p:txBody>
          <a:bodyPr/>
          <a:lstStyle/>
          <a:p>
            <a:pPr marL="0" indent="0">
              <a:buNone/>
            </a:pPr>
            <a:r>
              <a:rPr lang="nl-NL" dirty="0"/>
              <a:t>De huid bestaat niet alleen uit de huid als zodanig maar ook uit een aantal speciale structuren</a:t>
            </a:r>
            <a:r>
              <a:rPr lang="nl-NL" dirty="0" smtClean="0"/>
              <a:t>:</a:t>
            </a:r>
          </a:p>
          <a:p>
            <a:pPr marL="0" indent="0">
              <a:buNone/>
            </a:pPr>
            <a:endParaRPr lang="nl-NL" dirty="0"/>
          </a:p>
          <a:p>
            <a:r>
              <a:rPr lang="nl-NL" dirty="0"/>
              <a:t>Nagels </a:t>
            </a:r>
          </a:p>
          <a:p>
            <a:r>
              <a:rPr lang="nl-NL" dirty="0"/>
              <a:t>Zoolkussentjes aan de poten</a:t>
            </a:r>
          </a:p>
          <a:p>
            <a:r>
              <a:rPr lang="nl-NL" dirty="0"/>
              <a:t>Klauwen</a:t>
            </a:r>
          </a:p>
          <a:p>
            <a:r>
              <a:rPr lang="nl-NL" dirty="0"/>
              <a:t>Neusspiegel</a:t>
            </a:r>
          </a:p>
          <a:p>
            <a:endParaRPr lang="nl-NL"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37193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26646"/>
          </a:xfrm>
        </p:spPr>
        <p:txBody>
          <a:bodyPr>
            <a:normAutofit/>
          </a:bodyPr>
          <a:lstStyle/>
          <a:p>
            <a:r>
              <a:rPr lang="nl-NL" sz="4000" dirty="0"/>
              <a:t>1.4 Overige structuren</a:t>
            </a:r>
          </a:p>
        </p:txBody>
      </p:sp>
      <p:sp>
        <p:nvSpPr>
          <p:cNvPr id="3" name="Tijdelijke aanduiding voor inhoud 2"/>
          <p:cNvSpPr>
            <a:spLocks noGrp="1"/>
          </p:cNvSpPr>
          <p:nvPr>
            <p:ph idx="1"/>
          </p:nvPr>
        </p:nvSpPr>
        <p:spPr/>
        <p:txBody>
          <a:bodyPr/>
          <a:lstStyle/>
          <a:p>
            <a:pPr marL="0" indent="0">
              <a:buNone/>
            </a:pPr>
            <a:r>
              <a:rPr lang="nl-NL" b="1" dirty="0" smtClean="0"/>
              <a:t>Zoolkussens</a:t>
            </a:r>
          </a:p>
          <a:p>
            <a:pPr marL="0" indent="0">
              <a:buNone/>
            </a:pPr>
            <a:endParaRPr lang="nl-NL" b="1" dirty="0" smtClean="0"/>
          </a:p>
          <a:p>
            <a:r>
              <a:rPr lang="nl-NL" dirty="0"/>
              <a:t>Lokale verdikkingen van de hoornlaag</a:t>
            </a:r>
          </a:p>
          <a:p>
            <a:r>
              <a:rPr lang="nl-NL" dirty="0"/>
              <a:t>Zonder haar</a:t>
            </a:r>
          </a:p>
          <a:p>
            <a:r>
              <a:rPr lang="nl-NL" dirty="0"/>
              <a:t>Extra bescherming door vet in de onderhuid</a:t>
            </a:r>
          </a:p>
          <a:p>
            <a:r>
              <a:rPr lang="nl-NL" dirty="0"/>
              <a:t>Vaak veel pigment</a:t>
            </a:r>
          </a:p>
          <a:p>
            <a:r>
              <a:rPr lang="nl-NL" dirty="0"/>
              <a:t>Bij oudere dieren dikker en grover van structuur</a:t>
            </a:r>
          </a:p>
          <a:p>
            <a:pPr marL="0" indent="0">
              <a:buNone/>
            </a:pPr>
            <a:endParaRPr lang="nl-NL" b="1" dirty="0"/>
          </a:p>
        </p:txBody>
      </p:sp>
      <p:sp>
        <p:nvSpPr>
          <p:cNvPr id="4" name="Tijdelijke aanduiding voor tekst 3"/>
          <p:cNvSpPr>
            <a:spLocks noGrp="1"/>
          </p:cNvSpPr>
          <p:nvPr>
            <p:ph type="body" sz="quarter" idx="13"/>
          </p:nvPr>
        </p:nvSpPr>
        <p:spPr/>
        <p:txBody>
          <a:bodyPr/>
          <a:lstStyle/>
          <a:p>
            <a:r>
              <a:rPr lang="nl-NL" dirty="0"/>
              <a:t>Anatomie en fysiologie</a:t>
            </a:r>
          </a:p>
        </p:txBody>
      </p:sp>
      <p:sp>
        <p:nvSpPr>
          <p:cNvPr id="5" name="Tijdelijke aanduiding voor tekst 4"/>
          <p:cNvSpPr>
            <a:spLocks noGrp="1"/>
          </p:cNvSpPr>
          <p:nvPr>
            <p:ph type="body" sz="quarter" idx="14"/>
          </p:nvPr>
        </p:nvSpPr>
        <p:spPr/>
        <p:txBody>
          <a:bodyPr/>
          <a:lstStyle/>
          <a:p>
            <a:r>
              <a:rPr lang="nl-NL" dirty="0"/>
              <a:t>De huid</a:t>
            </a:r>
          </a:p>
        </p:txBody>
      </p:sp>
    </p:spTree>
    <p:extLst>
      <p:ext uri="{BB962C8B-B14F-4D97-AF65-F5344CB8AC3E}">
        <p14:creationId xmlns:p14="http://schemas.microsoft.com/office/powerpoint/2010/main" val="130843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600" dirty="0" smtClean="0">
            <a:solidFill>
              <a:srgbClr val="1F9BDE"/>
            </a:solidFill>
            <a:latin typeface="DIN Condensed"/>
          </a:defRPr>
        </a:defPPr>
      </a:lstStyle>
    </a:txDef>
  </a:objectDefaults>
  <a:extraClrSchemeLst/>
  <a:extLst>
    <a:ext uri="{05A4C25C-085E-4340-85A3-A5531E510DB2}">
      <thm15:themeFamily xmlns:thm15="http://schemas.microsoft.com/office/thememl/2012/main" name="Template Ontwikkelcentrum" id="{58AA8E0B-BC53-5947-8014-EFF79423B6D5}" vid="{65046F71-7F92-7648-9609-8E30722A779F}"/>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Ontwikkelcentrum</Template>
  <TotalTime>3</TotalTime>
  <Words>1245</Words>
  <Application>Microsoft Office PowerPoint</Application>
  <PresentationFormat>Breedbeeld</PresentationFormat>
  <Paragraphs>258</Paragraphs>
  <Slides>23</Slides>
  <Notes>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23</vt:i4>
      </vt:variant>
    </vt:vector>
  </HeadingPairs>
  <TitlesOfParts>
    <vt:vector size="31" baseType="lpstr">
      <vt:lpstr>Arial</vt:lpstr>
      <vt:lpstr>Avenir Book</vt:lpstr>
      <vt:lpstr>Calibri</vt:lpstr>
      <vt:lpstr>Calibri Light</vt:lpstr>
      <vt:lpstr>DIN Condensed</vt:lpstr>
      <vt:lpstr>Wingdings</vt:lpstr>
      <vt:lpstr>Office-thema</vt:lpstr>
      <vt:lpstr>Aangepast ontwerp</vt:lpstr>
      <vt:lpstr>Module Anatomie en fysiologie</vt:lpstr>
      <vt:lpstr>De huid</vt:lpstr>
      <vt:lpstr>1.1 Oriëntatie</vt:lpstr>
      <vt:lpstr>1.3 Anatomie van de huid</vt:lpstr>
      <vt:lpstr>1.3 Anatomie van de huid</vt:lpstr>
      <vt:lpstr>1.3 Anatomie van de huid</vt:lpstr>
      <vt:lpstr>1.3 Anatomie van de huid</vt:lpstr>
      <vt:lpstr>1.4 Overige structuren</vt:lpstr>
      <vt:lpstr>1.4 Overige structuren</vt:lpstr>
      <vt:lpstr>1.4 Overige structuren</vt:lpstr>
      <vt:lpstr>1.5 Klieren</vt:lpstr>
      <vt:lpstr>1.5 Klieren</vt:lpstr>
      <vt:lpstr>1.6 Haren, schubben en veren</vt:lpstr>
      <vt:lpstr>1.6 Haren, schubben en veren</vt:lpstr>
      <vt:lpstr>1.6 Haren, schubben en veren</vt:lpstr>
      <vt:lpstr>1.6 Haren, schubben en veren</vt:lpstr>
      <vt:lpstr>1.6 Haren, schubben en veren</vt:lpstr>
      <vt:lpstr>1.6 Haren, schubben en veren</vt:lpstr>
      <vt:lpstr>1.6 Haren, schubben en veren</vt:lpstr>
      <vt:lpstr>1.6 Haren, schubben en veren</vt:lpstr>
      <vt:lpstr>1.7 Afwijkingen</vt:lpstr>
      <vt:lpstr>1.7 Afwijkingen</vt:lpstr>
      <vt:lpstr>1.7 Afwijkingen</vt:lpstr>
    </vt:vector>
  </TitlesOfParts>
  <Company>Corporate Desktop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Oskam</dc:creator>
  <cp:lastModifiedBy>Nikki Pots</cp:lastModifiedBy>
  <cp:revision>25</cp:revision>
  <dcterms:created xsi:type="dcterms:W3CDTF">2018-01-29T13:04:35Z</dcterms:created>
  <dcterms:modified xsi:type="dcterms:W3CDTF">2018-09-10T12:18:02Z</dcterms:modified>
</cp:coreProperties>
</file>